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</p:sldMasterIdLst>
  <p:notesMasterIdLst>
    <p:notesMasterId r:id="rId6"/>
  </p:notesMasterIdLst>
  <p:handoutMasterIdLst>
    <p:handoutMasterId r:id="rId7"/>
  </p:handoutMasterIdLst>
  <p:sldIdLst>
    <p:sldId id="2147375519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3">
          <p15:clr>
            <a:srgbClr val="A4A3A4"/>
          </p15:clr>
        </p15:guide>
        <p15:guide id="2" orient="horz" pos="49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019204-0F6C-7E5A-A3FC-93EB4B82E43C}" name="Patrick Hoy" initials="PH" userId="S::hoy@adobe.com::c91c4562-32f3-477a-b727-97304e172d3b" providerId="AD"/>
  <p188:author id="{F2B10615-0C85-46C5-B8F8-20CCE816DB54}" name="Tiffany Lee" initials="TL" userId="S::tiflee@adobe.com::11f5e1bb-b650-48cb-9e27-2d851e47c6a6" providerId="AD"/>
  <p188:author id="{5CB32916-84B3-6103-6370-9BF75D9A450B}" name="Ruby Alarcon" initials="RA" userId="Ruby Alarcon" providerId="None"/>
  <p188:author id="{24504556-EC47-1FF2-8B4E-AAF688D29E92}" name="Sara Linderman" initials="SL" userId="S::linderma@adobe.com::d07ae4fc-498f-4eca-80b2-8235a251b9d4" providerId="AD"/>
  <p188:author id="{1893BF5D-C58E-2802-F9FC-A5B3CB78DB5A}" name="Elana Congress" initials="EC" userId="S::congress@adobe.com::62609696-77da-4407-95c0-fe8aae19a29a" providerId="AD"/>
  <p188:author id="{F3637EB2-9B4A-E55F-9349-9B9491C794B6}" name="Alexandra Adams" initials="AA" userId="S::alexandraa@adobe.com::34cf8fd3-cb43-468f-9cdb-e7ac934f12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Linderman" initials="SL" lastIdx="12" clrIdx="0">
    <p:extLst>
      <p:ext uri="{19B8F6BF-5375-455C-9EA6-DF929625EA0E}">
        <p15:presenceInfo xmlns:p15="http://schemas.microsoft.com/office/powerpoint/2012/main" userId="S::linderma@adobe.com::d07ae4fc-498f-4eca-80b2-8235a251b9d4" providerId="AD"/>
      </p:ext>
    </p:extLst>
  </p:cmAuthor>
  <p:cmAuthor id="2" name="Ruby Alarcon" initials="RA" lastIdx="111" clrIdx="1">
    <p:extLst>
      <p:ext uri="{19B8F6BF-5375-455C-9EA6-DF929625EA0E}">
        <p15:presenceInfo xmlns:p15="http://schemas.microsoft.com/office/powerpoint/2012/main" userId="Ruby Alar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D29"/>
    <a:srgbClr val="5FDB4E"/>
    <a:srgbClr val="D25FF7"/>
    <a:srgbClr val="4893E4"/>
    <a:srgbClr val="5FDA4E"/>
    <a:srgbClr val="FFFFFF"/>
    <a:srgbClr val="E2C921"/>
    <a:srgbClr val="FB3104"/>
    <a:srgbClr val="CE5DF2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4"/>
  </p:normalViewPr>
  <p:slideViewPr>
    <p:cSldViewPr snapToGrid="0">
      <p:cViewPr varScale="1">
        <p:scale>
          <a:sx n="97" d="100"/>
          <a:sy n="97" d="100"/>
        </p:scale>
        <p:origin x="928" y="184"/>
      </p:cViewPr>
      <p:guideLst>
        <p:guide orient="horz" pos="4063"/>
        <p:guide orient="horz" pos="49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AA18-55FD-4947-9AF5-233FBCCA1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79084A-2375-446C-803B-D98146722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D2DE1-CD92-D54D-95C5-5BDEECA1D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6" y="2796819"/>
            <a:ext cx="5917839" cy="1213050"/>
          </a:xfrm>
        </p:spPr>
        <p:txBody>
          <a:bodyPr>
            <a:noAutofit/>
          </a:bodyPr>
          <a:lstStyle>
            <a:lvl1pPr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D4DD803-E558-9144-8986-8DB1EE1D0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02725" y="4123740"/>
            <a:ext cx="5908415" cy="1078057"/>
          </a:xfrm>
          <a:prstGeom prst="rect">
            <a:avLst/>
          </a:prstGeom>
        </p:spPr>
        <p:txBody>
          <a:bodyPr anchor="t"/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1999" b="1" i="0" kern="1200" baseline="0" dirty="0">
                <a:solidFill>
                  <a:schemeClr val="bg1"/>
                </a:solidFill>
                <a:latin typeface="Adobe Clean" panose="020B05030204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77721-2719-4EF5-B587-B2A75D180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372" y="2904990"/>
            <a:ext cx="70376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2" cy="644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[EC]">
    <p:bg>
      <p:bgPr>
        <a:solidFill>
          <a:srgbClr val="FA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84607" y="2866398"/>
            <a:ext cx="8854891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599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725D1-C29F-49B5-BD56-434229004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97" y="2825115"/>
            <a:ext cx="615919" cy="5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[White-A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69EB3E-ED19-4474-8439-F48431B62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581" y="2796820"/>
            <a:ext cx="5908415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599" b="1" i="0" baseline="0">
                <a:solidFill>
                  <a:schemeClr val="accent6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61726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[White-B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BCDD68E-6A21-4946-A44A-CB84F98FF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581" y="2796820"/>
            <a:ext cx="5908415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599" b="1" i="0" baseline="0">
                <a:solidFill>
                  <a:schemeClr val="accent6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71151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[Dark-A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AD3869F-D3E8-4162-AC9C-5E105DCDC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581" y="2796820"/>
            <a:ext cx="5908415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599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0095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[Dark-B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1E84E48-4621-413D-8B33-D60987BD9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581" y="2796820"/>
            <a:ext cx="5908415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599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41423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6A6C-8376-1E41-BD5C-E20A7628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15" y="312662"/>
            <a:ext cx="11491015" cy="646189"/>
          </a:xfrm>
        </p:spPr>
        <p:txBody>
          <a:bodyPr lIns="45720" r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72C-7D95-F84A-A3A5-3FF355EE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56231" y="6921699"/>
            <a:ext cx="632594" cy="267660"/>
          </a:xfrm>
        </p:spPr>
        <p:txBody>
          <a:bodyPr/>
          <a:lstStyle/>
          <a:p>
            <a:fld id="{8CB0EC54-4295-4C49-9904-62E624678780}" type="datetime1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F410-CCC2-8C42-B73A-A90343E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CD366-50A2-F340-B9DD-C9E73E92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E18BCB-5B0C-CC43-82F4-E212011C8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984" y="1394086"/>
            <a:ext cx="11518440" cy="4636008"/>
          </a:xfrm>
        </p:spPr>
        <p:txBody>
          <a:bodyPr lIns="45720" rIns="45720" anchor="t">
            <a:noAutofit/>
          </a:bodyPr>
          <a:lstStyle>
            <a:lvl1pPr marL="233293" indent="-233293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690356" indent="-233293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147419" indent="-233293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4482" indent="-233293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61544" indent="-233293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1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[Dark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ECCFEF-2E34-41AB-8DA0-38A34C0B1514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B0B12-ED72-E742-A04D-80FB3DE67B12}"/>
              </a:ext>
            </a:extLst>
          </p:cNvPr>
          <p:cNvSpPr/>
          <p:nvPr userDrawn="1"/>
        </p:nvSpPr>
        <p:spPr>
          <a:xfrm>
            <a:off x="0" y="6446520"/>
            <a:ext cx="12188825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00D5AA-51AA-4615-B224-7F76F87AE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4" y="6578696"/>
            <a:ext cx="565932" cy="147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86A6C-8376-1E41-BD5C-E20A7628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84" y="312661"/>
            <a:ext cx="11495710" cy="6467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72C-7D95-F84A-A3A5-3FF355EE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E68-8AA3-4F04-9D54-83CA8C1FA3D2}" type="datetime1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F410-CCC2-8C42-B73A-A90343E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CD366-50A2-F340-B9DD-C9E73E92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E18BCB-5B0C-CC43-82F4-E212011C8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984" y="1394086"/>
            <a:ext cx="11495710" cy="4646950"/>
          </a:xfrm>
        </p:spPr>
        <p:txBody>
          <a:bodyPr anchor="t"/>
          <a:lstStyle>
            <a:lvl1pPr marL="233293" indent="-23329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90356" indent="-23329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7419" indent="-23329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4482" indent="-23329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61544" indent="-23329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98F48D3-EC8B-4901-861B-167FE5EBECED}"/>
              </a:ext>
            </a:extLst>
          </p:cNvPr>
          <p:cNvSpPr txBox="1">
            <a:spLocks/>
          </p:cNvSpPr>
          <p:nvPr userDrawn="1"/>
        </p:nvSpPr>
        <p:spPr>
          <a:xfrm>
            <a:off x="9300425" y="6560363"/>
            <a:ext cx="259892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©2020 Adobe. All Rights Reserved.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27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A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D1A37-D98F-8844-AF99-5DCC9E674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373" y="2759988"/>
            <a:ext cx="980080" cy="13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B56F46-A6CE-664B-A333-C2ABA8BB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56231" y="6921698"/>
            <a:ext cx="632594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fld id="{C13374DE-F523-4144-90A2-C47F06AF466D}" type="datetime1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3A79FF-5E5A-2542-8EE6-C0AC5DC2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149" y="6560363"/>
            <a:ext cx="4347246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984DC9-2E6F-4F4D-995A-3BDA0491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3872" y="6560363"/>
            <a:ext cx="401082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353DCA3C-5094-B14F-B080-18DFB21F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70" y="312660"/>
            <a:ext cx="11491015" cy="647458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B161B-A0C5-1C48-A3B3-3D947E98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537" y="1401699"/>
            <a:ext cx="11515083" cy="463297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D2B9E-6BA2-414A-A3E6-165875CDED8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24" y="6578696"/>
            <a:ext cx="565931" cy="14713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C8BD2E-F820-48C1-9E0B-681BB0E8517D}"/>
              </a:ext>
            </a:extLst>
          </p:cNvPr>
          <p:cNvSpPr txBox="1">
            <a:spLocks/>
          </p:cNvSpPr>
          <p:nvPr userDrawn="1"/>
        </p:nvSpPr>
        <p:spPr>
          <a:xfrm>
            <a:off x="9300425" y="6560363"/>
            <a:ext cx="259892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©2023 Adobe. All Rights Reserved.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305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b="0" i="0" kern="1200">
          <a:solidFill>
            <a:srgbClr val="FA0F00"/>
          </a:solidFill>
          <a:latin typeface="Adobe Clean ExtraBold" panose="020B0503020404020204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799"/>
        </a:spcBef>
        <a:buSzPct val="70000"/>
        <a:buFont typeface="Arial" panose="020B0604020202020204" pitchFamily="34" charset="0"/>
        <a:buChar char="•"/>
        <a:defRPr sz="2199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00000"/>
        </a:lnSpc>
        <a:spcBef>
          <a:spcPts val="1799"/>
        </a:spcBef>
        <a:buSzPct val="70000"/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00000"/>
        </a:lnSpc>
        <a:spcBef>
          <a:spcPts val="1799"/>
        </a:spcBef>
        <a:buSzPct val="70000"/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00000"/>
        </a:lnSpc>
        <a:spcBef>
          <a:spcPts val="1799"/>
        </a:spcBef>
        <a:buSzPct val="7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00000"/>
        </a:lnSpc>
        <a:spcBef>
          <a:spcPts val="1799"/>
        </a:spcBef>
        <a:buSzPct val="7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4">
          <p15:clr>
            <a:srgbClr val="F26B43"/>
          </p15:clr>
        </p15:guide>
        <p15:guide id="2" orient="horz" pos="4055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989F233-0786-2D45-AEBD-8E922C5B7166}"/>
              </a:ext>
            </a:extLst>
          </p:cNvPr>
          <p:cNvSpPr txBox="1"/>
          <p:nvPr/>
        </p:nvSpPr>
        <p:spPr>
          <a:xfrm>
            <a:off x="-32004" y="23294"/>
            <a:ext cx="61264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"/>
            <a:br>
              <a:rPr lang="en-US" altLang="en-US" sz="2000"/>
            </a:br>
            <a:endParaRPr lang="en-US" altLang="en-US" sz="2000"/>
          </a:p>
          <a:p>
            <a:pPr marL="809386" lvl="1" indent="-3429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9A01105-BA17-E14F-AC55-E3CC1463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12661"/>
            <a:ext cx="10860688" cy="646332"/>
          </a:xfrm>
        </p:spPr>
        <p:txBody>
          <a:bodyPr/>
          <a:lstStyle/>
          <a:p>
            <a:pPr defTabSz="913852">
              <a:defRPr/>
            </a:pPr>
            <a:r>
              <a:rPr lang="en-US" sz="2800" dirty="0">
                <a:solidFill>
                  <a:schemeClr val="tx1"/>
                </a:solidFill>
              </a:rPr>
              <a:t>New promotion: VIP Student License Pack for higher education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latin typeface="Adobe Clean Light" panose="020B0303020404020204" pitchFamily="34" charset="0"/>
              </a:rPr>
              <a:t>Offer your students access to Adobe Creative Cloud at school, at home, and on the go.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7A8B2-8E8E-634E-BABA-547D500C3B06}"/>
              </a:ext>
            </a:extLst>
          </p:cNvPr>
          <p:cNvSpPr txBox="1"/>
          <p:nvPr/>
        </p:nvSpPr>
        <p:spPr>
          <a:xfrm>
            <a:off x="310895" y="5232427"/>
            <a:ext cx="69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*Not available in China. All pricing in USD excluding tax.</a:t>
            </a:r>
          </a:p>
          <a:p>
            <a:r>
              <a:rPr lang="en-US" sz="1400" dirty="0"/>
              <a:t>**Promotion pricing up to 1</a:t>
            </a:r>
            <a:r>
              <a:rPr lang="en-US" sz="1400" baseline="30000" dirty="0"/>
              <a:t>st</a:t>
            </a:r>
            <a:r>
              <a:rPr lang="en-US" sz="1400" dirty="0"/>
              <a:t> year only. For VIP 3-year commit customers, the offer applies only to 1</a:t>
            </a:r>
            <a:r>
              <a:rPr lang="en-US" sz="1400" baseline="30000" dirty="0"/>
              <a:t>st</a:t>
            </a:r>
            <a:r>
              <a:rPr lang="en-US" sz="1400" dirty="0"/>
              <a:t> year (initial purchase). Regular pricing (RRP) will apply for 2</a:t>
            </a:r>
            <a:r>
              <a:rPr lang="en-US" sz="1400" baseline="30000" dirty="0"/>
              <a:t>nd</a:t>
            </a:r>
            <a:r>
              <a:rPr lang="en-US" sz="1400" dirty="0"/>
              <a:t> and 3</a:t>
            </a:r>
            <a:r>
              <a:rPr lang="en-US" sz="1400" baseline="30000" dirty="0"/>
              <a:t>rd</a:t>
            </a:r>
            <a:r>
              <a:rPr lang="en-US" sz="1400" dirty="0"/>
              <a:t> year renewals.</a:t>
            </a:r>
          </a:p>
        </p:txBody>
      </p:sp>
      <p:pic>
        <p:nvPicPr>
          <p:cNvPr id="62" name="Picture 61" descr="A picture containing person, computer, computer&#10;&#10;Description automatically generated">
            <a:extLst>
              <a:ext uri="{FF2B5EF4-FFF2-40B4-BE49-F238E27FC236}">
                <a16:creationId xmlns:a16="http://schemas.microsoft.com/office/drawing/2014/main" id="{4225E127-0F6F-7A48-8307-1A80D06C4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699"/>
          <a:stretch/>
        </p:blipFill>
        <p:spPr>
          <a:xfrm flipH="1">
            <a:off x="8269357" y="3972478"/>
            <a:ext cx="3919468" cy="2889496"/>
          </a:xfrm>
          <a:prstGeom prst="rect">
            <a:avLst/>
          </a:prstGeom>
        </p:spPr>
      </p:pic>
      <p:sp>
        <p:nvSpPr>
          <p:cNvPr id="3" name="Rectangle: Rounded Corners 267">
            <a:extLst>
              <a:ext uri="{FF2B5EF4-FFF2-40B4-BE49-F238E27FC236}">
                <a16:creationId xmlns:a16="http://schemas.microsoft.com/office/drawing/2014/main" id="{768385D1-D5F1-28A5-7EFD-801C26FE5DF4}"/>
              </a:ext>
            </a:extLst>
          </p:cNvPr>
          <p:cNvSpPr/>
          <p:nvPr/>
        </p:nvSpPr>
        <p:spPr>
          <a:xfrm>
            <a:off x="430163" y="1381333"/>
            <a:ext cx="3355292" cy="32436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rtlCol="0" anchor="t"/>
          <a:lstStyle/>
          <a:p>
            <a:pPr algn="ctr" defTabSz="913852"/>
            <a:br>
              <a:rPr lang="en-US" sz="1798" b="1" kern="0" dirty="0">
                <a:latin typeface="Adobe Clean" panose="020B0503020404020204" pitchFamily="34" charset="0"/>
              </a:rPr>
            </a:br>
            <a:r>
              <a:rPr lang="en-US" sz="1798" b="1" kern="0" dirty="0">
                <a:latin typeface="Adobe Clean" panose="020B0503020404020204" pitchFamily="34" charset="0"/>
              </a:rPr>
              <a:t>Standard price</a:t>
            </a:r>
          </a:p>
          <a:p>
            <a:pPr algn="ctr" defTabSz="913852"/>
            <a:endParaRPr lang="en-US" sz="1798" b="1" kern="0" dirty="0">
              <a:latin typeface="Adobe Clean" panose="020B0503020404020204" pitchFamily="34" charset="0"/>
            </a:endParaRPr>
          </a:p>
          <a:p>
            <a:pPr algn="ctr" defTabSz="913852"/>
            <a:r>
              <a:rPr lang="en-US" sz="1798" kern="0" dirty="0">
                <a:latin typeface="Adobe Clean Light" panose="020B0303020404020204" pitchFamily="34" charset="0"/>
              </a:rPr>
              <a:t>US</a:t>
            </a:r>
            <a:r>
              <a:rPr lang="en-US" sz="4000" kern="0" dirty="0">
                <a:latin typeface="Adobe Clean" panose="020B0503020404020204" pitchFamily="34" charset="0"/>
              </a:rPr>
              <a:t>$142</a:t>
            </a:r>
            <a:r>
              <a:rPr lang="en-US" sz="1798" kern="0" dirty="0">
                <a:latin typeface="Adobe Clean Light" panose="020B0303020404020204" pitchFamily="34" charset="0"/>
              </a:rPr>
              <a:t> per year</a:t>
            </a:r>
          </a:p>
          <a:p>
            <a:pPr algn="ctr" defTabSz="913852"/>
            <a:endParaRPr lang="en-US" sz="1798" kern="0" dirty="0">
              <a:latin typeface="Adobe Clean Light" panose="020B0303020404020204" pitchFamily="34" charset="0"/>
            </a:endParaRPr>
          </a:p>
          <a:p>
            <a:pPr marL="742950" lvl="1" indent="-285750" defTabSz="913852">
              <a:buFont typeface="Arial" panose="020B0604020202020204" pitchFamily="34" charset="0"/>
              <a:buChar char="•"/>
            </a:pPr>
            <a:r>
              <a:rPr lang="en-US" sz="1798" kern="0" dirty="0">
                <a:latin typeface="Adobe Clean Light" panose="020B0303020404020204" pitchFamily="34" charset="0"/>
              </a:rPr>
              <a:t>100+ licenses</a:t>
            </a:r>
          </a:p>
          <a:p>
            <a:pPr marL="742950" lvl="1" indent="-285750" defTabSz="913852">
              <a:buFont typeface="Arial" panose="020B0604020202020204" pitchFamily="34" charset="0"/>
              <a:buChar char="•"/>
            </a:pPr>
            <a:r>
              <a:rPr lang="en-US" sz="1798" kern="0" dirty="0">
                <a:latin typeface="Adobe Clean Light" panose="020B0303020404020204" pitchFamily="34" charset="0"/>
              </a:rPr>
              <a:t>$11.83/month/seat</a:t>
            </a:r>
          </a:p>
          <a:p>
            <a:pPr marL="742950" lvl="1" indent="-285750" defTabSz="913852">
              <a:buFont typeface="Arial" panose="020B0604020202020204" pitchFamily="34" charset="0"/>
              <a:buChar char="•"/>
            </a:pPr>
            <a:r>
              <a:rPr lang="en-US" sz="1798" kern="0" dirty="0">
                <a:latin typeface="Adobe Clean Light" panose="020B0303020404020204" pitchFamily="34" charset="0"/>
              </a:rPr>
              <a:t>No volume discounts available, one price for all discount tiers.</a:t>
            </a:r>
          </a:p>
        </p:txBody>
      </p:sp>
      <p:sp>
        <p:nvSpPr>
          <p:cNvPr id="4" name="Rectangle: Rounded Corners 267">
            <a:extLst>
              <a:ext uri="{FF2B5EF4-FFF2-40B4-BE49-F238E27FC236}">
                <a16:creationId xmlns:a16="http://schemas.microsoft.com/office/drawing/2014/main" id="{5B6098B1-F088-6285-7509-C65A8A004E48}"/>
              </a:ext>
            </a:extLst>
          </p:cNvPr>
          <p:cNvSpPr/>
          <p:nvPr/>
        </p:nvSpPr>
        <p:spPr>
          <a:xfrm>
            <a:off x="4012915" y="1381334"/>
            <a:ext cx="3355292" cy="32436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rtlCol="0" anchor="t"/>
          <a:lstStyle/>
          <a:p>
            <a:pPr algn="ctr" defTabSz="913852"/>
            <a:r>
              <a:rPr lang="en-US" sz="1798" b="1" kern="0" dirty="0">
                <a:latin typeface="Adobe Clean" panose="020B0503020404020204" pitchFamily="34" charset="0"/>
              </a:rPr>
              <a:t>Promotion price</a:t>
            </a:r>
            <a:br>
              <a:rPr lang="en-US" sz="1798" b="1" kern="0" dirty="0">
                <a:latin typeface="Adobe Clean" panose="020B0503020404020204" pitchFamily="34" charset="0"/>
              </a:rPr>
            </a:br>
            <a:r>
              <a:rPr lang="en-US" sz="1798" b="1" kern="0" dirty="0">
                <a:latin typeface="Adobe Clean" panose="020B0503020404020204" pitchFamily="34" charset="0"/>
              </a:rPr>
              <a:t>save up to 30% until 1</a:t>
            </a:r>
            <a:r>
              <a:rPr lang="en-US" sz="1798" b="1" kern="0" baseline="30000" dirty="0">
                <a:latin typeface="Adobe Clean" panose="020B0503020404020204" pitchFamily="34" charset="0"/>
              </a:rPr>
              <a:t>st</a:t>
            </a:r>
            <a:r>
              <a:rPr lang="en-US" sz="1798" b="1" kern="0" dirty="0">
                <a:latin typeface="Adobe Clean" panose="020B0503020404020204" pitchFamily="34" charset="0"/>
              </a:rPr>
              <a:t> Dec</a:t>
            </a:r>
          </a:p>
          <a:p>
            <a:pPr algn="ctr" defTabSz="913852"/>
            <a:endParaRPr lang="en-US" sz="1798" b="1" kern="0" dirty="0">
              <a:latin typeface="Adobe Clean" panose="020B0503020404020204" pitchFamily="34" charset="0"/>
            </a:endParaRPr>
          </a:p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US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" panose="020B0503020404020204" pitchFamily="34" charset="0"/>
                <a:ea typeface="+mn-ea"/>
                <a:cs typeface="+mn-cs"/>
              </a:rPr>
              <a:t>$99</a:t>
            </a: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 per year</a:t>
            </a:r>
          </a:p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Clean Light" panose="020B0303020404020204" pitchFamily="34" charset="0"/>
              <a:ea typeface="+mn-ea"/>
              <a:cs typeface="+mn-cs"/>
            </a:endParaRP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98" kern="0" dirty="0">
                <a:solidFill>
                  <a:srgbClr val="000000"/>
                </a:solidFill>
                <a:latin typeface="Adobe Clean Light" panose="020B0303020404020204" pitchFamily="34" charset="0"/>
              </a:rPr>
              <a:t>250</a:t>
            </a: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+ licenses</a:t>
            </a: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$8.25/month/seat</a:t>
            </a: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No volume discounts available, one price for all discount tiers.</a:t>
            </a:r>
          </a:p>
          <a:p>
            <a:pPr algn="ctr" defTabSz="913852"/>
            <a:endParaRPr lang="en-US" sz="1798" b="1" kern="0" dirty="0">
              <a:latin typeface="Adobe Clean" panose="020B05030204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216E5-13F9-7B20-F10D-DEE75E533904}"/>
              </a:ext>
            </a:extLst>
          </p:cNvPr>
          <p:cNvCxnSpPr/>
          <p:nvPr/>
        </p:nvCxnSpPr>
        <p:spPr>
          <a:xfrm>
            <a:off x="430163" y="2080593"/>
            <a:ext cx="33552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25B888-2FD5-C61E-F566-DFD1EC7A32ED}"/>
              </a:ext>
            </a:extLst>
          </p:cNvPr>
          <p:cNvCxnSpPr/>
          <p:nvPr/>
        </p:nvCxnSpPr>
        <p:spPr>
          <a:xfrm>
            <a:off x="4012915" y="2067341"/>
            <a:ext cx="33552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267">
            <a:extLst>
              <a:ext uri="{FF2B5EF4-FFF2-40B4-BE49-F238E27FC236}">
                <a16:creationId xmlns:a16="http://schemas.microsoft.com/office/drawing/2014/main" id="{4D1E6998-6648-F215-2DDD-2C5D6F9069DE}"/>
              </a:ext>
            </a:extLst>
          </p:cNvPr>
          <p:cNvSpPr/>
          <p:nvPr/>
        </p:nvSpPr>
        <p:spPr>
          <a:xfrm>
            <a:off x="7595667" y="1381333"/>
            <a:ext cx="3355292" cy="32436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rtlCol="0" anchor="t"/>
          <a:lstStyle/>
          <a:p>
            <a:pPr algn="ctr" defTabSz="913852"/>
            <a:r>
              <a:rPr lang="en-US" sz="1798" b="1" kern="0" dirty="0">
                <a:latin typeface="Adobe Clean" panose="020B0503020404020204" pitchFamily="34" charset="0"/>
              </a:rPr>
              <a:t>Renewal promotion price</a:t>
            </a:r>
          </a:p>
          <a:p>
            <a:pPr algn="ctr" defTabSz="913852"/>
            <a:r>
              <a:rPr lang="en-US" sz="1798" b="1" kern="0" dirty="0">
                <a:latin typeface="Adobe Clean" panose="020B0503020404020204" pitchFamily="34" charset="0"/>
              </a:rPr>
              <a:t>(existing customers)</a:t>
            </a:r>
          </a:p>
          <a:p>
            <a:pPr algn="ctr" defTabSz="913852"/>
            <a:endParaRPr lang="en-US" sz="1798" b="1" kern="0" dirty="0">
              <a:latin typeface="Adobe Clean" panose="020B0503020404020204" pitchFamily="34" charset="0"/>
            </a:endParaRPr>
          </a:p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US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" panose="020B0503020404020204" pitchFamily="34" charset="0"/>
                <a:ea typeface="+mn-ea"/>
                <a:cs typeface="+mn-cs"/>
              </a:rPr>
              <a:t>$99</a:t>
            </a: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 per year</a:t>
            </a:r>
          </a:p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Clean Light" panose="020B0303020404020204" pitchFamily="34" charset="0"/>
              <a:ea typeface="+mn-ea"/>
              <a:cs typeface="+mn-cs"/>
            </a:endParaRP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98" kern="0" dirty="0">
                <a:solidFill>
                  <a:srgbClr val="000000"/>
                </a:solidFill>
                <a:latin typeface="Adobe Clean Light" panose="020B0303020404020204" pitchFamily="34" charset="0"/>
              </a:rPr>
              <a:t>250</a:t>
            </a: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+ licenses</a:t>
            </a: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$8.25/month/seat</a:t>
            </a:r>
          </a:p>
          <a:p>
            <a:pPr marL="742950" marR="0" lvl="1" indent="-28575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Clean Light" panose="020B0303020404020204" pitchFamily="34" charset="0"/>
                <a:ea typeface="+mn-ea"/>
                <a:cs typeface="+mn-cs"/>
              </a:rPr>
              <a:t>No volume discounts available, one price for all discount tiers.</a:t>
            </a:r>
          </a:p>
          <a:p>
            <a:pPr algn="ctr" defTabSz="913852"/>
            <a:endParaRPr lang="en-US" sz="1798" b="1" kern="0" dirty="0">
              <a:latin typeface="Adobe Clean" panose="020B05030204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4CC3CB-F6EC-3297-7C6C-86652C2B639E}"/>
              </a:ext>
            </a:extLst>
          </p:cNvPr>
          <p:cNvCxnSpPr/>
          <p:nvPr/>
        </p:nvCxnSpPr>
        <p:spPr>
          <a:xfrm>
            <a:off x="7595667" y="2047463"/>
            <a:ext cx="335529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9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962&quot;&gt;&lt;property id=&quot;20148&quot; value=&quot;5&quot;/&gt;&lt;property id=&quot;20300&quot; value=&quot;Slide 1 - &amp;quot;Title Slide or Section Divider&amp;quot;&quot;/&gt;&lt;property id=&quot;20307&quot; value=&quot;280&quot;/&gt;&lt;/object&gt;&lt;object type=&quot;3&quot; unique_id=&quot;717963&quot;&gt;&lt;property id=&quot;20148&quot; value=&quot;5&quot;/&gt;&lt;property id=&quot;20300&quot; value=&quot;Slide 2 - &amp;quot;Title Slide or Section Divider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Corporate Master 2020">
  <a:themeElements>
    <a:clrScheme name="Adobe Template 2020 v03">
      <a:dk1>
        <a:srgbClr val="000000"/>
      </a:dk1>
      <a:lt1>
        <a:srgbClr val="FFFFFF"/>
      </a:lt1>
      <a:dk2>
        <a:srgbClr val="2C2C2C"/>
      </a:dk2>
      <a:lt2>
        <a:srgbClr val="B3B3B3"/>
      </a:lt2>
      <a:accent1>
        <a:srgbClr val="49DE51"/>
      </a:accent1>
      <a:accent2>
        <a:srgbClr val="308FFF"/>
      </a:accent2>
      <a:accent3>
        <a:srgbClr val="FF51F5"/>
      </a:accent3>
      <a:accent4>
        <a:srgbClr val="FF9900"/>
      </a:accent4>
      <a:accent5>
        <a:srgbClr val="FFD11F"/>
      </a:accent5>
      <a:accent6>
        <a:srgbClr val="FA0F00"/>
      </a:accent6>
      <a:hlink>
        <a:srgbClr val="5F5F5F"/>
      </a:hlink>
      <a:folHlink>
        <a:srgbClr val="919191"/>
      </a:folHlink>
    </a:clrScheme>
    <a:fontScheme name="Adobe PPT Font Set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738535A-A525-1648-A667-C0EACF8A2805}" vid="{9BF90986-10D5-3047-9056-B5C369F8E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9310D9EDC7B4EAEE671474D2FD4E4" ma:contentTypeVersion="20" ma:contentTypeDescription="Create a new document." ma:contentTypeScope="" ma:versionID="137af4393781f25ccaa278157dcff557">
  <xsd:schema xmlns:xsd="http://www.w3.org/2001/XMLSchema" xmlns:xs="http://www.w3.org/2001/XMLSchema" xmlns:p="http://schemas.microsoft.com/office/2006/metadata/properties" xmlns:ns2="e7f27d76-7857-42e6-a3ef-52aa5e4052b5" xmlns:ns3="3ae2fd87-9e5d-45b8-bbd8-d1defb9366dc" xmlns:ns4="http://schemas.microsoft.com/sharepoint/v4" targetNamespace="http://schemas.microsoft.com/office/2006/metadata/properties" ma:root="true" ma:fieldsID="00df4a85c93f8018f26d63daf9ab46fa" ns2:_="" ns3:_="" ns4:_="">
    <xsd:import namespace="e7f27d76-7857-42e6-a3ef-52aa5e4052b5"/>
    <xsd:import namespace="3ae2fd87-9e5d-45b8-bbd8-d1defb9366d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IconOverlay" minOccurs="0"/>
                <xsd:element ref="ns3:Latest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wtju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27d76-7857-42e6-a3ef-52aa5e4052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hidden="true" ma:internalName="SharedWithDetails" ma:readOnly="true">
      <xsd:simpleType>
        <xsd:restriction base="dms:Note"/>
      </xsd:simpleType>
    </xsd:element>
    <xsd:element name="LastSharedByUser" ma:index="11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2fd87-9e5d-45b8-bbd8-d1defb936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Latest" ma:index="18" nillable="true" ma:displayName="Latest" ma:default="1" ma:hidden="true" ma:internalName="Latest" ma:readOnly="false">
      <xsd:simpleType>
        <xsd:restriction base="dms:Boolean"/>
      </xsd:simpleType>
    </xsd:element>
    <xsd:element name="MediaServiceOCR" ma:index="19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4" nillable="true" ma:displayName="Location" ma:hidden="true" ma:internalName="MediaServiceLocation" ma:readOnly="true">
      <xsd:simpleType>
        <xsd:restriction base="dms:Text"/>
      </xsd:simpleType>
    </xsd:element>
    <xsd:element name="wtju" ma:index="25" nillable="true" ma:displayName="Person or Group" ma:list="UserInfo" ma:internalName="wtju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test xmlns="3ae2fd87-9e5d-45b8-bbd8-d1defb9366dc">true</Latest>
    <IconOverlay xmlns="http://schemas.microsoft.com/sharepoint/v4" xsi:nil="true"/>
    <wtju xmlns="3ae2fd87-9e5d-45b8-bbd8-d1defb9366dc">
      <UserInfo>
        <DisplayName/>
        <AccountId xsi:nil="true"/>
        <AccountType/>
      </UserInfo>
    </wtju>
  </documentManagement>
</p:properties>
</file>

<file path=customXml/itemProps1.xml><?xml version="1.0" encoding="utf-8"?>
<ds:datastoreItem xmlns:ds="http://schemas.openxmlformats.org/officeDocument/2006/customXml" ds:itemID="{B1F70980-C892-4DC5-8CE9-6E8D9AC6E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F06A27-0B1E-44E5-BD3A-6132194CFD33}">
  <ds:schemaRefs>
    <ds:schemaRef ds:uri="3ae2fd87-9e5d-45b8-bbd8-d1defb9366dc"/>
    <ds:schemaRef ds:uri="e7f27d76-7857-42e6-a3ef-52aa5e4052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362598-A699-4F28-A895-EF292B3A68FA}">
  <ds:schemaRefs>
    <ds:schemaRef ds:uri="3ae2fd87-9e5d-45b8-bbd8-d1defb9366dc"/>
    <ds:schemaRef ds:uri="e7f27d76-7857-42e6-a3ef-52aa5e4052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184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Clean</vt:lpstr>
      <vt:lpstr>Adobe Clean ExtraBold</vt:lpstr>
      <vt:lpstr>Adobe Clean Light</vt:lpstr>
      <vt:lpstr>Adobe Clean SemiLight</vt:lpstr>
      <vt:lpstr>Arial</vt:lpstr>
      <vt:lpstr>Calibri</vt:lpstr>
      <vt:lpstr>Adobe Corporate Master 2020</vt:lpstr>
      <vt:lpstr>New promotion: VIP Student License Pack for higher education  Offer your students access to Adobe Creative Cloud at school, at home, and on the go.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Notes about the 16x9 Template</dc:title>
  <dc:creator>Adobe Systems, Inc.</dc:creator>
  <cp:lastModifiedBy>Jennifer Doran</cp:lastModifiedBy>
  <cp:revision>18</cp:revision>
  <dcterms:created xsi:type="dcterms:W3CDTF">2009-08-20T18:55:32Z</dcterms:created>
  <dcterms:modified xsi:type="dcterms:W3CDTF">2023-07-28T06:39:42Z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0x010100E439310D9EDC7B4EAEE671474D2FD4E4</vt:lpwstr>
  </property>
</Properties>
</file>